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Peace Sans" panose="020B0604020202020204" charset="0"/>
      <p:regular r:id="rId13"/>
    </p:embeddedFont>
    <p:embeddedFont>
      <p:font typeface="Shadows Into Light Two" panose="02000506000000020004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3.jpeg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96228" y="323226"/>
            <a:ext cx="9550761" cy="9550761"/>
          </a:xfrm>
          <a:custGeom>
            <a:avLst/>
            <a:gdLst/>
            <a:ahLst/>
            <a:cxnLst/>
            <a:rect l="l" t="t" r="r" b="b"/>
            <a:pathLst>
              <a:path w="9550761" h="9550761">
                <a:moveTo>
                  <a:pt x="0" y="0"/>
                </a:moveTo>
                <a:lnTo>
                  <a:pt x="9550761" y="0"/>
                </a:lnTo>
                <a:lnTo>
                  <a:pt x="9550761" y="9550761"/>
                </a:lnTo>
                <a:lnTo>
                  <a:pt x="0" y="955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484750" y="734701"/>
            <a:ext cx="8863498" cy="8863498"/>
            <a:chOff x="0" y="0"/>
            <a:chExt cx="11817998" cy="118179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17985" cy="11817985"/>
            </a:xfrm>
            <a:custGeom>
              <a:avLst/>
              <a:gdLst/>
              <a:ahLst/>
              <a:cxnLst/>
              <a:rect l="l" t="t" r="r" b="b"/>
              <a:pathLst>
                <a:path w="11817985" h="11817985">
                  <a:moveTo>
                    <a:pt x="5909056" y="0"/>
                  </a:moveTo>
                  <a:cubicBezTo>
                    <a:pt x="2645537" y="0"/>
                    <a:pt x="0" y="2645537"/>
                    <a:pt x="0" y="5909056"/>
                  </a:cubicBezTo>
                  <a:cubicBezTo>
                    <a:pt x="0" y="9172575"/>
                    <a:pt x="2645537" y="11817985"/>
                    <a:pt x="5909056" y="11817985"/>
                  </a:cubicBezTo>
                  <a:cubicBezTo>
                    <a:pt x="9172575" y="11817985"/>
                    <a:pt x="11817985" y="9172448"/>
                    <a:pt x="11817985" y="5909056"/>
                  </a:cubicBezTo>
                  <a:cubicBezTo>
                    <a:pt x="11817985" y="2645664"/>
                    <a:pt x="9172448" y="0"/>
                    <a:pt x="5909056" y="0"/>
                  </a:cubicBezTo>
                  <a:close/>
                </a:path>
              </a:pathLst>
            </a:custGeom>
            <a:blipFill>
              <a:blip r:embed="rId4"/>
              <a:stretch>
                <a:fillRect l="-19387" r="-193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0800000" flipH="1">
            <a:off x="-595151" y="6175600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623290" y="-792690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0" y="0"/>
                </a:moveTo>
                <a:lnTo>
                  <a:pt x="5685911" y="0"/>
                </a:lnTo>
                <a:lnTo>
                  <a:pt x="5685911" y="4470540"/>
                </a:lnTo>
                <a:lnTo>
                  <a:pt x="0" y="44705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4803193" y="8155095"/>
            <a:ext cx="3670868" cy="2886218"/>
          </a:xfrm>
          <a:custGeom>
            <a:avLst/>
            <a:gdLst/>
            <a:ahLst/>
            <a:cxnLst/>
            <a:rect l="l" t="t" r="r" b="b"/>
            <a:pathLst>
              <a:path w="3670868" h="2886218">
                <a:moveTo>
                  <a:pt x="0" y="0"/>
                </a:moveTo>
                <a:lnTo>
                  <a:pt x="3670868" y="0"/>
                </a:lnTo>
                <a:lnTo>
                  <a:pt x="3670868" y="2886218"/>
                </a:lnTo>
                <a:lnTo>
                  <a:pt x="0" y="2886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3" b="-8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490643" y="323221"/>
            <a:ext cx="8905913" cy="8946718"/>
            <a:chOff x="0" y="0"/>
            <a:chExt cx="11874551" cy="119289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874500" cy="11928983"/>
            </a:xfrm>
            <a:custGeom>
              <a:avLst/>
              <a:gdLst/>
              <a:ahLst/>
              <a:cxnLst/>
              <a:rect l="l" t="t" r="r" b="b"/>
              <a:pathLst>
                <a:path w="11874500" h="11928983">
                  <a:moveTo>
                    <a:pt x="0" y="0"/>
                  </a:moveTo>
                  <a:lnTo>
                    <a:pt x="11874500" y="0"/>
                  </a:lnTo>
                  <a:lnTo>
                    <a:pt x="11874500" y="11928983"/>
                  </a:lnTo>
                  <a:lnTo>
                    <a:pt x="0" y="11928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29" r="-2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6314" y="1168776"/>
            <a:ext cx="15307165" cy="8938959"/>
          </a:xfrm>
          <a:custGeom>
            <a:avLst/>
            <a:gdLst/>
            <a:ahLst/>
            <a:cxnLst/>
            <a:rect l="l" t="t" r="r" b="b"/>
            <a:pathLst>
              <a:path w="15307165" h="8938959">
                <a:moveTo>
                  <a:pt x="0" y="0"/>
                </a:moveTo>
                <a:lnTo>
                  <a:pt x="15307165" y="0"/>
                </a:lnTo>
                <a:lnTo>
                  <a:pt x="15307165" y="8938959"/>
                </a:lnTo>
                <a:lnTo>
                  <a:pt x="0" y="8938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14884" y="1618983"/>
            <a:ext cx="14410025" cy="8038545"/>
            <a:chOff x="0" y="0"/>
            <a:chExt cx="12491327" cy="69682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91267" cy="6966845"/>
            </a:xfrm>
            <a:custGeom>
              <a:avLst/>
              <a:gdLst/>
              <a:ahLst/>
              <a:cxnLst/>
              <a:rect l="l" t="t" r="r" b="b"/>
              <a:pathLst>
                <a:path w="12491267" h="6966845">
                  <a:moveTo>
                    <a:pt x="0" y="6391275"/>
                  </a:moveTo>
                  <a:lnTo>
                    <a:pt x="0" y="576961"/>
                  </a:lnTo>
                  <a:cubicBezTo>
                    <a:pt x="0" y="257810"/>
                    <a:pt x="259978" y="0"/>
                    <a:pt x="581834" y="0"/>
                  </a:cubicBezTo>
                  <a:lnTo>
                    <a:pt x="11909433" y="0"/>
                  </a:lnTo>
                  <a:cubicBezTo>
                    <a:pt x="12231289" y="0"/>
                    <a:pt x="12491267" y="257810"/>
                    <a:pt x="12491267" y="576961"/>
                  </a:cubicBezTo>
                  <a:lnTo>
                    <a:pt x="12491267" y="6389878"/>
                  </a:lnTo>
                  <a:cubicBezTo>
                    <a:pt x="12491267" y="6709029"/>
                    <a:pt x="12231289" y="6966839"/>
                    <a:pt x="11909433" y="6966839"/>
                  </a:cubicBezTo>
                  <a:lnTo>
                    <a:pt x="581834" y="6966839"/>
                  </a:lnTo>
                  <a:cubicBezTo>
                    <a:pt x="261480" y="6968236"/>
                    <a:pt x="0" y="6710426"/>
                    <a:pt x="0" y="6391275"/>
                  </a:cubicBezTo>
                  <a:close/>
                </a:path>
              </a:pathLst>
            </a:custGeom>
            <a:blipFill>
              <a:blip r:embed="rId4"/>
              <a:stretch>
                <a:fillRect t="-27250" b="-70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-2288089" y="-616287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0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0" y="4470540"/>
                </a:lnTo>
                <a:lnTo>
                  <a:pt x="56859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366314" y="239162"/>
            <a:ext cx="15479088" cy="9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2025 County Achievement Award</a:t>
            </a:r>
          </a:p>
        </p:txBody>
      </p:sp>
      <p:sp>
        <p:nvSpPr>
          <p:cNvPr id="7" name="Freeform 7"/>
          <p:cNvSpPr/>
          <p:nvPr/>
        </p:nvSpPr>
        <p:spPr>
          <a:xfrm rot="5400000" flipH="1">
            <a:off x="14852358" y="7023030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0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0" y="4470540"/>
                </a:lnTo>
                <a:lnTo>
                  <a:pt x="56859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90298" y="3674714"/>
            <a:ext cx="9550761" cy="9550761"/>
          </a:xfrm>
          <a:custGeom>
            <a:avLst/>
            <a:gdLst/>
            <a:ahLst/>
            <a:cxnLst/>
            <a:rect l="l" t="t" r="r" b="b"/>
            <a:pathLst>
              <a:path w="9550761" h="9550761">
                <a:moveTo>
                  <a:pt x="0" y="0"/>
                </a:moveTo>
                <a:lnTo>
                  <a:pt x="9550761" y="0"/>
                </a:lnTo>
                <a:lnTo>
                  <a:pt x="9550761" y="9550761"/>
                </a:lnTo>
                <a:lnTo>
                  <a:pt x="0" y="955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433925" y="4018340"/>
            <a:ext cx="8863498" cy="8863498"/>
            <a:chOff x="0" y="0"/>
            <a:chExt cx="11817998" cy="118179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17985" cy="11817985"/>
            </a:xfrm>
            <a:custGeom>
              <a:avLst/>
              <a:gdLst/>
              <a:ahLst/>
              <a:cxnLst/>
              <a:rect l="l" t="t" r="r" b="b"/>
              <a:pathLst>
                <a:path w="11817985" h="11817985">
                  <a:moveTo>
                    <a:pt x="5909056" y="0"/>
                  </a:moveTo>
                  <a:cubicBezTo>
                    <a:pt x="2645537" y="0"/>
                    <a:pt x="0" y="2645537"/>
                    <a:pt x="0" y="5909056"/>
                  </a:cubicBezTo>
                  <a:cubicBezTo>
                    <a:pt x="0" y="9172575"/>
                    <a:pt x="2645537" y="11817985"/>
                    <a:pt x="5909056" y="11817985"/>
                  </a:cubicBezTo>
                  <a:cubicBezTo>
                    <a:pt x="9172575" y="11817985"/>
                    <a:pt x="11817985" y="9172448"/>
                    <a:pt x="11817985" y="5909056"/>
                  </a:cubicBezTo>
                  <a:cubicBezTo>
                    <a:pt x="11817985" y="2645664"/>
                    <a:pt x="9172448" y="0"/>
                    <a:pt x="5909056" y="0"/>
                  </a:cubicBezTo>
                  <a:close/>
                </a:path>
              </a:pathLst>
            </a:custGeom>
            <a:blipFill>
              <a:blip r:embed="rId4"/>
              <a:stretch>
                <a:fillRect l="-25030" r="-250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0800000" flipH="1">
            <a:off x="-1023909" y="7023030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973993" y="-167640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987020" y="2067630"/>
            <a:ext cx="7871722" cy="7907788"/>
            <a:chOff x="0" y="0"/>
            <a:chExt cx="11874551" cy="119289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74500" cy="11928983"/>
            </a:xfrm>
            <a:custGeom>
              <a:avLst/>
              <a:gdLst/>
              <a:ahLst/>
              <a:cxnLst/>
              <a:rect l="l" t="t" r="r" b="b"/>
              <a:pathLst>
                <a:path w="11874500" h="11928983">
                  <a:moveTo>
                    <a:pt x="0" y="0"/>
                  </a:moveTo>
                  <a:lnTo>
                    <a:pt x="11874500" y="0"/>
                  </a:lnTo>
                  <a:lnTo>
                    <a:pt x="11874500" y="11928983"/>
                  </a:lnTo>
                  <a:lnTo>
                    <a:pt x="0" y="11928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29" r="-2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08464" y="1368620"/>
            <a:ext cx="5235536" cy="9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953240" y="-930210"/>
            <a:ext cx="5685907" cy="4470544"/>
          </a:xfrm>
          <a:custGeom>
            <a:avLst/>
            <a:gdLst/>
            <a:ahLst/>
            <a:cxnLst/>
            <a:rect l="l" t="t" r="r" b="b"/>
            <a:pathLst>
              <a:path w="5685907" h="4470544">
                <a:moveTo>
                  <a:pt x="5685907" y="0"/>
                </a:moveTo>
                <a:lnTo>
                  <a:pt x="0" y="0"/>
                </a:lnTo>
                <a:lnTo>
                  <a:pt x="0" y="4470545"/>
                </a:lnTo>
                <a:lnTo>
                  <a:pt x="5685907" y="4470545"/>
                </a:lnTo>
                <a:lnTo>
                  <a:pt x="56859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82048" y="3888308"/>
            <a:ext cx="5567267" cy="55672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43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844590" y="2705034"/>
            <a:ext cx="4618296" cy="4618296"/>
          </a:xfrm>
          <a:custGeom>
            <a:avLst/>
            <a:gdLst/>
            <a:ahLst/>
            <a:cxnLst/>
            <a:rect l="l" t="t" r="r" b="b"/>
            <a:pathLst>
              <a:path w="4618296" h="4618296">
                <a:moveTo>
                  <a:pt x="0" y="0"/>
                </a:moveTo>
                <a:lnTo>
                  <a:pt x="4618295" y="0"/>
                </a:lnTo>
                <a:lnTo>
                  <a:pt x="4618295" y="4618296"/>
                </a:lnTo>
                <a:lnTo>
                  <a:pt x="0" y="4618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26248" y="2963670"/>
            <a:ext cx="4359659" cy="4359659"/>
          </a:xfrm>
          <a:custGeom>
            <a:avLst/>
            <a:gdLst/>
            <a:ahLst/>
            <a:cxnLst/>
            <a:rect l="l" t="t" r="r" b="b"/>
            <a:pathLst>
              <a:path w="4359659" h="4359659">
                <a:moveTo>
                  <a:pt x="0" y="0"/>
                </a:moveTo>
                <a:lnTo>
                  <a:pt x="4359659" y="0"/>
                </a:lnTo>
                <a:lnTo>
                  <a:pt x="4359659" y="4359660"/>
                </a:lnTo>
                <a:lnTo>
                  <a:pt x="0" y="4359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 flipH="1">
            <a:off x="0" y="6197456"/>
            <a:ext cx="5685907" cy="4470544"/>
          </a:xfrm>
          <a:custGeom>
            <a:avLst/>
            <a:gdLst/>
            <a:ahLst/>
            <a:cxnLst/>
            <a:rect l="l" t="t" r="r" b="b"/>
            <a:pathLst>
              <a:path w="5685907" h="4470544">
                <a:moveTo>
                  <a:pt x="5685907" y="0"/>
                </a:moveTo>
                <a:lnTo>
                  <a:pt x="0" y="0"/>
                </a:lnTo>
                <a:lnTo>
                  <a:pt x="0" y="4470544"/>
                </a:lnTo>
                <a:lnTo>
                  <a:pt x="5685907" y="4470544"/>
                </a:lnTo>
                <a:lnTo>
                  <a:pt x="56859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160697" y="4011930"/>
            <a:ext cx="5246370" cy="524637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17010" b="-170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20941" y="904875"/>
            <a:ext cx="744474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In the beginning 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763905"/>
            <a:ext cx="6952164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Mission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79217" y="1402680"/>
            <a:ext cx="15729566" cy="850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The Hendricks County Youth Assistance Program (HCYAP) serves as a </a:t>
            </a:r>
            <a:r>
              <a:rPr lang="en-US" sz="6000">
                <a:solidFill>
                  <a:srgbClr val="DD4225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voluntary</a:t>
            </a:r>
            <a:r>
              <a:rPr lang="en-US" sz="6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6000">
                <a:solidFill>
                  <a:srgbClr val="DD4225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early intervention</a:t>
            </a:r>
            <a:r>
              <a:rPr lang="en-US" sz="6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&amp; advocacy process for at-risk youth and families. HCYAP engages the community </a:t>
            </a:r>
            <a:r>
              <a:rPr lang="en-US" sz="6000">
                <a:solidFill>
                  <a:srgbClr val="DD4225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holistically</a:t>
            </a:r>
            <a:r>
              <a:rPr lang="en-US" sz="6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and brings together individuals, faith-based, and other non-profit organizations to </a:t>
            </a:r>
            <a:r>
              <a:rPr lang="en-US" sz="6000">
                <a:solidFill>
                  <a:srgbClr val="DD4225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provide support, enrichment and opportunities</a:t>
            </a:r>
            <a:r>
              <a:rPr lang="en-US" sz="6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for youth and their parents and caregivers.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2953238" y="-930212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31449" y="3798900"/>
            <a:ext cx="7177820" cy="7177820"/>
          </a:xfrm>
          <a:custGeom>
            <a:avLst/>
            <a:gdLst/>
            <a:ahLst/>
            <a:cxnLst/>
            <a:rect l="l" t="t" r="r" b="b"/>
            <a:pathLst>
              <a:path w="7177820" h="7177820">
                <a:moveTo>
                  <a:pt x="0" y="0"/>
                </a:moveTo>
                <a:lnTo>
                  <a:pt x="7177820" y="0"/>
                </a:lnTo>
                <a:lnTo>
                  <a:pt x="7177820" y="7177820"/>
                </a:lnTo>
                <a:lnTo>
                  <a:pt x="0" y="7177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071337" y="4038800"/>
            <a:ext cx="6698037" cy="6698018"/>
            <a:chOff x="0" y="0"/>
            <a:chExt cx="8930716" cy="893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30767" cy="8930767"/>
            </a:xfrm>
            <a:custGeom>
              <a:avLst/>
              <a:gdLst/>
              <a:ahLst/>
              <a:cxnLst/>
              <a:rect l="l" t="t" r="r" b="b"/>
              <a:pathLst>
                <a:path w="8930767" h="8930767">
                  <a:moveTo>
                    <a:pt x="8930767" y="4465447"/>
                  </a:moveTo>
                  <a:cubicBezTo>
                    <a:pt x="8930767" y="6931533"/>
                    <a:pt x="6931533" y="8930767"/>
                    <a:pt x="4465447" y="8930767"/>
                  </a:cubicBezTo>
                  <a:cubicBezTo>
                    <a:pt x="1999361" y="8930767"/>
                    <a:pt x="0" y="6931406"/>
                    <a:pt x="0" y="4465447"/>
                  </a:cubicBezTo>
                  <a:cubicBezTo>
                    <a:pt x="0" y="1999487"/>
                    <a:pt x="1999234" y="0"/>
                    <a:pt x="4465320" y="0"/>
                  </a:cubicBezTo>
                  <a:cubicBezTo>
                    <a:pt x="6931406" y="0"/>
                    <a:pt x="8930640" y="1999234"/>
                    <a:pt x="8930640" y="4465447"/>
                  </a:cubicBezTo>
                  <a:close/>
                </a:path>
              </a:pathLst>
            </a:custGeom>
            <a:blipFill>
              <a:blip r:embed="rId4"/>
              <a:stretch>
                <a:fillRect t="-16635" b="-166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9877944" y="6639296"/>
            <a:ext cx="3907009" cy="3907009"/>
          </a:xfrm>
          <a:custGeom>
            <a:avLst/>
            <a:gdLst/>
            <a:ahLst/>
            <a:cxnLst/>
            <a:rect l="l" t="t" r="r" b="b"/>
            <a:pathLst>
              <a:path w="3907009" h="3907009">
                <a:moveTo>
                  <a:pt x="0" y="0"/>
                </a:moveTo>
                <a:lnTo>
                  <a:pt x="3907009" y="0"/>
                </a:lnTo>
                <a:lnTo>
                  <a:pt x="3907009" y="3907009"/>
                </a:lnTo>
                <a:lnTo>
                  <a:pt x="0" y="39070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37238" y="6898605"/>
            <a:ext cx="3388414" cy="3388395"/>
            <a:chOff x="0" y="0"/>
            <a:chExt cx="4517885" cy="4517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7898" cy="4517898"/>
            </a:xfrm>
            <a:custGeom>
              <a:avLst/>
              <a:gdLst/>
              <a:ahLst/>
              <a:cxnLst/>
              <a:rect l="l" t="t" r="r" b="b"/>
              <a:pathLst>
                <a:path w="4517898" h="4517898">
                  <a:moveTo>
                    <a:pt x="4517898" y="2258949"/>
                  </a:moveTo>
                  <a:cubicBezTo>
                    <a:pt x="4517898" y="3506470"/>
                    <a:pt x="3506470" y="4517898"/>
                    <a:pt x="2258949" y="4517898"/>
                  </a:cubicBezTo>
                  <a:cubicBezTo>
                    <a:pt x="1011428" y="4517898"/>
                    <a:pt x="0" y="3506470"/>
                    <a:pt x="0" y="2258949"/>
                  </a:cubicBezTo>
                  <a:cubicBezTo>
                    <a:pt x="0" y="1011428"/>
                    <a:pt x="1011301" y="0"/>
                    <a:pt x="2258949" y="0"/>
                  </a:cubicBezTo>
                  <a:cubicBezTo>
                    <a:pt x="3506597" y="0"/>
                    <a:pt x="4517898" y="1011428"/>
                    <a:pt x="4517898" y="2258949"/>
                  </a:cubicBezTo>
                  <a:close/>
                </a:path>
              </a:pathLst>
            </a:custGeom>
            <a:blipFill>
              <a:blip r:embed="rId7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2694463" y="182728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0" y="0"/>
                </a:moveTo>
                <a:lnTo>
                  <a:pt x="0" y="0"/>
                </a:lnTo>
                <a:lnTo>
                  <a:pt x="0" y="4470539"/>
                </a:lnTo>
                <a:lnTo>
                  <a:pt x="5685910" y="4470539"/>
                </a:lnTo>
                <a:lnTo>
                  <a:pt x="56859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62332" y="2628052"/>
            <a:ext cx="8474907" cy="561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Plainfield YAP took their first referral in February 2021</a:t>
            </a:r>
          </a:p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Avon YAP started in August 2024</a:t>
            </a:r>
          </a:p>
        </p:txBody>
      </p:sp>
      <p:sp>
        <p:nvSpPr>
          <p:cNvPr id="10" name="Freeform 10"/>
          <p:cNvSpPr/>
          <p:nvPr/>
        </p:nvSpPr>
        <p:spPr>
          <a:xfrm rot="-10800000" flipH="1">
            <a:off x="-518570" y="7387809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662332" y="1514799"/>
            <a:ext cx="6314999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HCYAP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76314" y="4600803"/>
            <a:ext cx="9737102" cy="5686197"/>
          </a:xfrm>
          <a:custGeom>
            <a:avLst/>
            <a:gdLst/>
            <a:ahLst/>
            <a:cxnLst/>
            <a:rect l="l" t="t" r="r" b="b"/>
            <a:pathLst>
              <a:path w="9737102" h="5686197">
                <a:moveTo>
                  <a:pt x="0" y="0"/>
                </a:moveTo>
                <a:lnTo>
                  <a:pt x="9737102" y="0"/>
                </a:lnTo>
                <a:lnTo>
                  <a:pt x="9737102" y="5686197"/>
                </a:lnTo>
                <a:lnTo>
                  <a:pt x="0" y="56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215580" y="4885068"/>
            <a:ext cx="7921981" cy="5226158"/>
            <a:chOff x="0" y="0"/>
            <a:chExt cx="10562641" cy="69682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562590" cy="6966845"/>
            </a:xfrm>
            <a:custGeom>
              <a:avLst/>
              <a:gdLst/>
              <a:ahLst/>
              <a:cxnLst/>
              <a:rect l="l" t="t" r="r" b="b"/>
              <a:pathLst>
                <a:path w="10562590" h="6966845">
                  <a:moveTo>
                    <a:pt x="0" y="6391275"/>
                  </a:moveTo>
                  <a:lnTo>
                    <a:pt x="0" y="576961"/>
                  </a:lnTo>
                  <a:cubicBezTo>
                    <a:pt x="0" y="257810"/>
                    <a:pt x="219837" y="0"/>
                    <a:pt x="491998" y="0"/>
                  </a:cubicBezTo>
                  <a:lnTo>
                    <a:pt x="10070592" y="0"/>
                  </a:lnTo>
                  <a:cubicBezTo>
                    <a:pt x="10342753" y="0"/>
                    <a:pt x="10562590" y="257810"/>
                    <a:pt x="10562590" y="576961"/>
                  </a:cubicBezTo>
                  <a:lnTo>
                    <a:pt x="10562590" y="6389878"/>
                  </a:lnTo>
                  <a:cubicBezTo>
                    <a:pt x="10562590" y="6709029"/>
                    <a:pt x="10342753" y="6966839"/>
                    <a:pt x="10070592" y="6966839"/>
                  </a:cubicBezTo>
                  <a:lnTo>
                    <a:pt x="491998" y="6966839"/>
                  </a:lnTo>
                  <a:cubicBezTo>
                    <a:pt x="221107" y="6968236"/>
                    <a:pt x="0" y="6710426"/>
                    <a:pt x="0" y="6391275"/>
                  </a:cubicBezTo>
                  <a:close/>
                </a:path>
              </a:pathLst>
            </a:custGeom>
            <a:blipFill>
              <a:blip r:embed="rId4"/>
              <a:stretch>
                <a:fillRect t="-552" b="-5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65300" y="1613325"/>
            <a:ext cx="5395493" cy="254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Students referred to  HCYAP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65425" y="42910"/>
            <a:ext cx="10514562" cy="189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7159" lvl="2" indent="-365720" algn="l">
              <a:lnSpc>
                <a:spcPts val="7198"/>
              </a:lnSpc>
              <a:buFont typeface="Arial"/>
              <a:buChar char="⚬"/>
            </a:pPr>
            <a:r>
              <a:rPr lang="en-US" sz="47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at risk of becoming involved in the juvenile system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65425" y="2056714"/>
            <a:ext cx="10514562" cy="98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7159" lvl="2" indent="-365720" algn="l">
              <a:lnSpc>
                <a:spcPts val="7198"/>
              </a:lnSpc>
              <a:buFont typeface="Arial"/>
              <a:buChar char="⚬"/>
            </a:pPr>
            <a:r>
              <a:rPr lang="en-US" sz="47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poor or declining grades or attendance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65425" y="3156109"/>
            <a:ext cx="10514562" cy="189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7159" lvl="2" indent="-365720" algn="l">
              <a:lnSpc>
                <a:spcPts val="7198"/>
              </a:lnSpc>
              <a:buFont typeface="Arial"/>
              <a:buChar char="⚬"/>
            </a:pPr>
            <a:r>
              <a:rPr lang="en-US" sz="47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risk of dropping out of school or being suspended/expelled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65425" y="5169903"/>
            <a:ext cx="10514562" cy="189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7159" lvl="2" indent="-365720" algn="l">
              <a:lnSpc>
                <a:spcPts val="7198"/>
              </a:lnSpc>
              <a:buFont typeface="Arial"/>
              <a:buChar char="⚬"/>
            </a:pPr>
            <a:r>
              <a:rPr lang="en-US" sz="47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Mental Health concerns (parent or child)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65425" y="7183707"/>
            <a:ext cx="10514562" cy="281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7159" lvl="2" indent="-365720" algn="l">
              <a:lnSpc>
                <a:spcPts val="7198"/>
              </a:lnSpc>
              <a:buFont typeface="Arial"/>
              <a:buChar char="⚬"/>
            </a:pPr>
            <a:r>
              <a:rPr lang="en-US" sz="47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Loss of parent or caregiver</a:t>
            </a:r>
          </a:p>
          <a:p>
            <a:pPr marL="1097159" lvl="2" indent="-365720" algn="l">
              <a:lnSpc>
                <a:spcPts val="7198"/>
              </a:lnSpc>
              <a:buFont typeface="Arial"/>
              <a:buChar char="⚬"/>
            </a:pPr>
            <a:r>
              <a:rPr lang="en-US" sz="47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experienced domestic violence or other trauma</a:t>
            </a:r>
          </a:p>
        </p:txBody>
      </p:sp>
      <p:sp>
        <p:nvSpPr>
          <p:cNvPr id="11" name="Freeform 11"/>
          <p:cNvSpPr/>
          <p:nvPr/>
        </p:nvSpPr>
        <p:spPr>
          <a:xfrm rot="-5400000" flipH="1">
            <a:off x="-1476642" y="-616287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96228" y="323226"/>
            <a:ext cx="9550761" cy="9550761"/>
          </a:xfrm>
          <a:custGeom>
            <a:avLst/>
            <a:gdLst/>
            <a:ahLst/>
            <a:cxnLst/>
            <a:rect l="l" t="t" r="r" b="b"/>
            <a:pathLst>
              <a:path w="9550761" h="9550761">
                <a:moveTo>
                  <a:pt x="0" y="0"/>
                </a:moveTo>
                <a:lnTo>
                  <a:pt x="9550761" y="0"/>
                </a:lnTo>
                <a:lnTo>
                  <a:pt x="9550761" y="9550761"/>
                </a:lnTo>
                <a:lnTo>
                  <a:pt x="0" y="955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99172" y="2434247"/>
            <a:ext cx="9871196" cy="120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Referral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9172" y="3707006"/>
            <a:ext cx="9871196" cy="120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Intake &amp; Assessment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9172" y="4979756"/>
            <a:ext cx="9871196" cy="120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Individualized Action 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9172" y="6252505"/>
            <a:ext cx="9871196" cy="120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Case Management</a:t>
            </a:r>
          </a:p>
        </p:txBody>
      </p:sp>
      <p:sp>
        <p:nvSpPr>
          <p:cNvPr id="7" name="Freeform 7"/>
          <p:cNvSpPr/>
          <p:nvPr/>
        </p:nvSpPr>
        <p:spPr>
          <a:xfrm rot="-10800000" flipH="1">
            <a:off x="0" y="6101429"/>
            <a:ext cx="5323465" cy="4185571"/>
          </a:xfrm>
          <a:custGeom>
            <a:avLst/>
            <a:gdLst/>
            <a:ahLst/>
            <a:cxnLst/>
            <a:rect l="l" t="t" r="r" b="b"/>
            <a:pathLst>
              <a:path w="5323465" h="4185571">
                <a:moveTo>
                  <a:pt x="5323465" y="0"/>
                </a:moveTo>
                <a:lnTo>
                  <a:pt x="0" y="0"/>
                </a:lnTo>
                <a:lnTo>
                  <a:pt x="0" y="4185571"/>
                </a:lnTo>
                <a:lnTo>
                  <a:pt x="5323465" y="4185571"/>
                </a:lnTo>
                <a:lnTo>
                  <a:pt x="53234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5" b="-5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484750" y="734701"/>
            <a:ext cx="8863498" cy="8863498"/>
            <a:chOff x="0" y="0"/>
            <a:chExt cx="11817998" cy="118179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817985" cy="11817985"/>
            </a:xfrm>
            <a:custGeom>
              <a:avLst/>
              <a:gdLst/>
              <a:ahLst/>
              <a:cxnLst/>
              <a:rect l="l" t="t" r="r" b="b"/>
              <a:pathLst>
                <a:path w="11817985" h="11817985">
                  <a:moveTo>
                    <a:pt x="5909056" y="0"/>
                  </a:moveTo>
                  <a:cubicBezTo>
                    <a:pt x="2645537" y="0"/>
                    <a:pt x="0" y="2645537"/>
                    <a:pt x="0" y="5909056"/>
                  </a:cubicBezTo>
                  <a:cubicBezTo>
                    <a:pt x="0" y="9172575"/>
                    <a:pt x="2645537" y="11817985"/>
                    <a:pt x="5909056" y="11817985"/>
                  </a:cubicBezTo>
                  <a:cubicBezTo>
                    <a:pt x="9172575" y="11817985"/>
                    <a:pt x="11817985" y="9172448"/>
                    <a:pt x="11817985" y="5909056"/>
                  </a:cubicBezTo>
                  <a:cubicBezTo>
                    <a:pt x="11817985" y="2645664"/>
                    <a:pt x="9172448" y="0"/>
                    <a:pt x="5909056" y="0"/>
                  </a:cubicBez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9172" y="1142743"/>
            <a:ext cx="6824520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Program Plan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31449" y="3798900"/>
            <a:ext cx="7177820" cy="7177820"/>
          </a:xfrm>
          <a:custGeom>
            <a:avLst/>
            <a:gdLst/>
            <a:ahLst/>
            <a:cxnLst/>
            <a:rect l="l" t="t" r="r" b="b"/>
            <a:pathLst>
              <a:path w="7177820" h="7177820">
                <a:moveTo>
                  <a:pt x="0" y="0"/>
                </a:moveTo>
                <a:lnTo>
                  <a:pt x="7177820" y="0"/>
                </a:lnTo>
                <a:lnTo>
                  <a:pt x="7177820" y="7177820"/>
                </a:lnTo>
                <a:lnTo>
                  <a:pt x="0" y="7177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071337" y="4038800"/>
            <a:ext cx="6698037" cy="6698018"/>
            <a:chOff x="0" y="0"/>
            <a:chExt cx="8930716" cy="893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30767" cy="8930767"/>
            </a:xfrm>
            <a:custGeom>
              <a:avLst/>
              <a:gdLst/>
              <a:ahLst/>
              <a:cxnLst/>
              <a:rect l="l" t="t" r="r" b="b"/>
              <a:pathLst>
                <a:path w="8930767" h="8930767">
                  <a:moveTo>
                    <a:pt x="8930767" y="4465447"/>
                  </a:moveTo>
                  <a:cubicBezTo>
                    <a:pt x="8930767" y="6931533"/>
                    <a:pt x="6931533" y="8930767"/>
                    <a:pt x="4465447" y="8930767"/>
                  </a:cubicBezTo>
                  <a:cubicBezTo>
                    <a:pt x="1999361" y="8930767"/>
                    <a:pt x="0" y="6931406"/>
                    <a:pt x="0" y="4465447"/>
                  </a:cubicBezTo>
                  <a:cubicBezTo>
                    <a:pt x="0" y="1999487"/>
                    <a:pt x="1999234" y="0"/>
                    <a:pt x="4465320" y="0"/>
                  </a:cubicBezTo>
                  <a:cubicBezTo>
                    <a:pt x="6931406" y="0"/>
                    <a:pt x="8930640" y="1999234"/>
                    <a:pt x="8930640" y="4465447"/>
                  </a:cubicBezTo>
                  <a:close/>
                </a:path>
              </a:pathLst>
            </a:custGeom>
            <a:blipFill>
              <a:blip r:embed="rId4"/>
              <a:stretch>
                <a:fillRect l="-16629" r="-166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9877944" y="2158693"/>
            <a:ext cx="3907009" cy="3907009"/>
          </a:xfrm>
          <a:custGeom>
            <a:avLst/>
            <a:gdLst/>
            <a:ahLst/>
            <a:cxnLst/>
            <a:rect l="l" t="t" r="r" b="b"/>
            <a:pathLst>
              <a:path w="3907009" h="3907009">
                <a:moveTo>
                  <a:pt x="0" y="0"/>
                </a:moveTo>
                <a:lnTo>
                  <a:pt x="3907009" y="0"/>
                </a:lnTo>
                <a:lnTo>
                  <a:pt x="3907009" y="3907009"/>
                </a:lnTo>
                <a:lnTo>
                  <a:pt x="0" y="39070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37238" y="2417997"/>
            <a:ext cx="3388414" cy="3388395"/>
            <a:chOff x="0" y="0"/>
            <a:chExt cx="4517885" cy="4517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7898" cy="4517898"/>
            </a:xfrm>
            <a:custGeom>
              <a:avLst/>
              <a:gdLst/>
              <a:ahLst/>
              <a:cxnLst/>
              <a:rect l="l" t="t" r="r" b="b"/>
              <a:pathLst>
                <a:path w="4517898" h="4517898">
                  <a:moveTo>
                    <a:pt x="4517898" y="2258949"/>
                  </a:moveTo>
                  <a:cubicBezTo>
                    <a:pt x="4517898" y="3506470"/>
                    <a:pt x="3506470" y="4517898"/>
                    <a:pt x="2258949" y="4517898"/>
                  </a:cubicBezTo>
                  <a:cubicBezTo>
                    <a:pt x="1011428" y="4517898"/>
                    <a:pt x="0" y="3506470"/>
                    <a:pt x="0" y="2258949"/>
                  </a:cubicBezTo>
                  <a:cubicBezTo>
                    <a:pt x="0" y="1011428"/>
                    <a:pt x="1011301" y="0"/>
                    <a:pt x="2258949" y="0"/>
                  </a:cubicBezTo>
                  <a:cubicBezTo>
                    <a:pt x="3506597" y="0"/>
                    <a:pt x="4517898" y="1011428"/>
                    <a:pt x="4517898" y="2258949"/>
                  </a:cubicBezTo>
                  <a:close/>
                </a:path>
              </a:pathLst>
            </a:custGeom>
            <a:blipFill>
              <a:blip r:embed="rId7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2694463" y="182728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0" y="0"/>
                </a:moveTo>
                <a:lnTo>
                  <a:pt x="0" y="0"/>
                </a:lnTo>
                <a:lnTo>
                  <a:pt x="0" y="4470539"/>
                </a:lnTo>
                <a:lnTo>
                  <a:pt x="5685910" y="4470539"/>
                </a:lnTo>
                <a:lnTo>
                  <a:pt x="56859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09932" y="1362399"/>
            <a:ext cx="6314999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3 Initiatives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9932" y="3312824"/>
            <a:ext cx="7800508" cy="347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Tutoring</a:t>
            </a:r>
          </a:p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Mentoring</a:t>
            </a:r>
          </a:p>
          <a:p>
            <a:pPr marL="1371478" lvl="2" indent="-457159" algn="l">
              <a:lnSpc>
                <a:spcPts val="8999"/>
              </a:lnSpc>
              <a:buFont typeface="Arial"/>
              <a:buChar char="⚬"/>
            </a:pPr>
            <a:r>
              <a:rPr lang="en-US" sz="59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Full Family Program</a:t>
            </a:r>
          </a:p>
        </p:txBody>
      </p:sp>
      <p:sp>
        <p:nvSpPr>
          <p:cNvPr id="11" name="Freeform 11"/>
          <p:cNvSpPr/>
          <p:nvPr/>
        </p:nvSpPr>
        <p:spPr>
          <a:xfrm rot="-10800000" flipH="1">
            <a:off x="-518570" y="7387809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327" y="2403691"/>
            <a:ext cx="3363068" cy="1694983"/>
            <a:chOff x="0" y="0"/>
            <a:chExt cx="4484091" cy="2259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4116" cy="2259965"/>
            </a:xfrm>
            <a:custGeom>
              <a:avLst/>
              <a:gdLst/>
              <a:ahLst/>
              <a:cxnLst/>
              <a:rect l="l" t="t" r="r" b="b"/>
              <a:pathLst>
                <a:path w="4484116" h="2259965">
                  <a:moveTo>
                    <a:pt x="0" y="0"/>
                  </a:moveTo>
                  <a:lnTo>
                    <a:pt x="4484116" y="0"/>
                  </a:lnTo>
                  <a:lnTo>
                    <a:pt x="4484116" y="2259965"/>
                  </a:lnTo>
                  <a:lnTo>
                    <a:pt x="0" y="2259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824083" y="382229"/>
            <a:ext cx="2284457" cy="2284457"/>
            <a:chOff x="0" y="0"/>
            <a:chExt cx="3045943" cy="30459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5968" cy="3045968"/>
            </a:xfrm>
            <a:custGeom>
              <a:avLst/>
              <a:gdLst/>
              <a:ahLst/>
              <a:cxnLst/>
              <a:rect l="l" t="t" r="r" b="b"/>
              <a:pathLst>
                <a:path w="3045968" h="3045968">
                  <a:moveTo>
                    <a:pt x="0" y="0"/>
                  </a:moveTo>
                  <a:lnTo>
                    <a:pt x="3045968" y="0"/>
                  </a:lnTo>
                  <a:lnTo>
                    <a:pt x="3045968" y="3045968"/>
                  </a:lnTo>
                  <a:lnTo>
                    <a:pt x="0" y="304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21516" y="390249"/>
            <a:ext cx="2570540" cy="2570540"/>
            <a:chOff x="0" y="0"/>
            <a:chExt cx="3427387" cy="34273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27349" cy="3427349"/>
            </a:xfrm>
            <a:custGeom>
              <a:avLst/>
              <a:gdLst/>
              <a:ahLst/>
              <a:cxnLst/>
              <a:rect l="l" t="t" r="r" b="b"/>
              <a:pathLst>
                <a:path w="3427349" h="3427349">
                  <a:moveTo>
                    <a:pt x="0" y="0"/>
                  </a:moveTo>
                  <a:lnTo>
                    <a:pt x="3427349" y="0"/>
                  </a:lnTo>
                  <a:lnTo>
                    <a:pt x="3427349" y="3427349"/>
                  </a:lnTo>
                  <a:lnTo>
                    <a:pt x="0" y="3427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98370" y="450294"/>
            <a:ext cx="1985743" cy="1902304"/>
            <a:chOff x="0" y="0"/>
            <a:chExt cx="2647658" cy="25364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47696" cy="2536444"/>
            </a:xfrm>
            <a:custGeom>
              <a:avLst/>
              <a:gdLst/>
              <a:ahLst/>
              <a:cxnLst/>
              <a:rect l="l" t="t" r="r" b="b"/>
              <a:pathLst>
                <a:path w="2647696" h="2536444">
                  <a:moveTo>
                    <a:pt x="0" y="0"/>
                  </a:moveTo>
                  <a:lnTo>
                    <a:pt x="2647696" y="0"/>
                  </a:lnTo>
                  <a:lnTo>
                    <a:pt x="2647696" y="2536444"/>
                  </a:lnTo>
                  <a:lnTo>
                    <a:pt x="0" y="2536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12861" y="2797541"/>
            <a:ext cx="5340082" cy="1347849"/>
          </a:xfrm>
          <a:custGeom>
            <a:avLst/>
            <a:gdLst/>
            <a:ahLst/>
            <a:cxnLst/>
            <a:rect l="l" t="t" r="r" b="b"/>
            <a:pathLst>
              <a:path w="5340082" h="1347849">
                <a:moveTo>
                  <a:pt x="0" y="0"/>
                </a:moveTo>
                <a:lnTo>
                  <a:pt x="5340082" y="0"/>
                </a:lnTo>
                <a:lnTo>
                  <a:pt x="5340082" y="1347849"/>
                </a:lnTo>
                <a:lnTo>
                  <a:pt x="0" y="134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5116108" y="3935168"/>
            <a:ext cx="2681468" cy="1769764"/>
            <a:chOff x="0" y="0"/>
            <a:chExt cx="3575291" cy="23596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75304" cy="2359660"/>
            </a:xfrm>
            <a:custGeom>
              <a:avLst/>
              <a:gdLst/>
              <a:ahLst/>
              <a:cxnLst/>
              <a:rect l="l" t="t" r="r" b="b"/>
              <a:pathLst>
                <a:path w="3575304" h="2359660">
                  <a:moveTo>
                    <a:pt x="0" y="0"/>
                  </a:moveTo>
                  <a:lnTo>
                    <a:pt x="3575304" y="0"/>
                  </a:lnTo>
                  <a:lnTo>
                    <a:pt x="3575304" y="2359660"/>
                  </a:lnTo>
                  <a:lnTo>
                    <a:pt x="0" y="235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25518" y="8527828"/>
            <a:ext cx="2156355" cy="2156355"/>
            <a:chOff x="0" y="0"/>
            <a:chExt cx="2875140" cy="28751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75153" cy="2875153"/>
            </a:xfrm>
            <a:custGeom>
              <a:avLst/>
              <a:gdLst/>
              <a:ahLst/>
              <a:cxnLst/>
              <a:rect l="l" t="t" r="r" b="b"/>
              <a:pathLst>
                <a:path w="2875153" h="2875153">
                  <a:moveTo>
                    <a:pt x="0" y="0"/>
                  </a:moveTo>
                  <a:lnTo>
                    <a:pt x="2875153" y="0"/>
                  </a:lnTo>
                  <a:lnTo>
                    <a:pt x="2875153" y="2875153"/>
                  </a:lnTo>
                  <a:lnTo>
                    <a:pt x="0" y="2875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16108" y="6043298"/>
            <a:ext cx="2536831" cy="2536831"/>
            <a:chOff x="0" y="0"/>
            <a:chExt cx="3382442" cy="33824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82391" cy="3382391"/>
            </a:xfrm>
            <a:custGeom>
              <a:avLst/>
              <a:gdLst/>
              <a:ahLst/>
              <a:cxnLst/>
              <a:rect l="l" t="t" r="r" b="b"/>
              <a:pathLst>
                <a:path w="3382391" h="3382391">
                  <a:moveTo>
                    <a:pt x="0" y="0"/>
                  </a:moveTo>
                  <a:lnTo>
                    <a:pt x="3382391" y="0"/>
                  </a:lnTo>
                  <a:lnTo>
                    <a:pt x="3382391" y="3382391"/>
                  </a:lnTo>
                  <a:lnTo>
                    <a:pt x="0" y="338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1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75807" y="5280812"/>
            <a:ext cx="1845126" cy="1845126"/>
            <a:chOff x="0" y="0"/>
            <a:chExt cx="2460168" cy="24601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60117" cy="2460117"/>
            </a:xfrm>
            <a:custGeom>
              <a:avLst/>
              <a:gdLst/>
              <a:ahLst/>
              <a:cxnLst/>
              <a:rect l="l" t="t" r="r" b="b"/>
              <a:pathLst>
                <a:path w="2460117" h="2460117">
                  <a:moveTo>
                    <a:pt x="0" y="0"/>
                  </a:moveTo>
                  <a:lnTo>
                    <a:pt x="2460117" y="0"/>
                  </a:lnTo>
                  <a:lnTo>
                    <a:pt x="2460117" y="2460117"/>
                  </a:lnTo>
                  <a:lnTo>
                    <a:pt x="0" y="2460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2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59734" y="8050292"/>
            <a:ext cx="1968532" cy="2049056"/>
            <a:chOff x="0" y="0"/>
            <a:chExt cx="2624709" cy="27320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24709" cy="2732024"/>
            </a:xfrm>
            <a:custGeom>
              <a:avLst/>
              <a:gdLst/>
              <a:ahLst/>
              <a:cxnLst/>
              <a:rect l="l" t="t" r="r" b="b"/>
              <a:pathLst>
                <a:path w="2624709" h="2732024">
                  <a:moveTo>
                    <a:pt x="0" y="0"/>
                  </a:moveTo>
                  <a:lnTo>
                    <a:pt x="2624709" y="0"/>
                  </a:lnTo>
                  <a:lnTo>
                    <a:pt x="2624709" y="2732024"/>
                  </a:lnTo>
                  <a:lnTo>
                    <a:pt x="0" y="2732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5718" y="8580130"/>
            <a:ext cx="3698786" cy="1627461"/>
            <a:chOff x="0" y="0"/>
            <a:chExt cx="4931715" cy="216994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31664" cy="2169922"/>
            </a:xfrm>
            <a:custGeom>
              <a:avLst/>
              <a:gdLst/>
              <a:ahLst/>
              <a:cxnLst/>
              <a:rect l="l" t="t" r="r" b="b"/>
              <a:pathLst>
                <a:path w="4931664" h="2169922">
                  <a:moveTo>
                    <a:pt x="0" y="0"/>
                  </a:moveTo>
                  <a:lnTo>
                    <a:pt x="4931664" y="0"/>
                  </a:lnTo>
                  <a:lnTo>
                    <a:pt x="4931664" y="2169922"/>
                  </a:lnTo>
                  <a:lnTo>
                    <a:pt x="0" y="21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9847" y="5447195"/>
            <a:ext cx="2514657" cy="2514657"/>
            <a:chOff x="0" y="0"/>
            <a:chExt cx="3352876" cy="33528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52927" cy="3352927"/>
            </a:xfrm>
            <a:custGeom>
              <a:avLst/>
              <a:gdLst/>
              <a:ahLst/>
              <a:cxnLst/>
              <a:rect l="l" t="t" r="r" b="b"/>
              <a:pathLst>
                <a:path w="3352927" h="3352927">
                  <a:moveTo>
                    <a:pt x="0" y="0"/>
                  </a:moveTo>
                  <a:lnTo>
                    <a:pt x="3352927" y="0"/>
                  </a:lnTo>
                  <a:lnTo>
                    <a:pt x="3352927" y="3352927"/>
                  </a:lnTo>
                  <a:lnTo>
                    <a:pt x="0" y="3352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968623" y="6338545"/>
            <a:ext cx="4040295" cy="1335634"/>
            <a:chOff x="0" y="0"/>
            <a:chExt cx="5387061" cy="178084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87086" cy="1780794"/>
            </a:xfrm>
            <a:custGeom>
              <a:avLst/>
              <a:gdLst/>
              <a:ahLst/>
              <a:cxnLst/>
              <a:rect l="l" t="t" r="r" b="b"/>
              <a:pathLst>
                <a:path w="5387086" h="1780794">
                  <a:moveTo>
                    <a:pt x="0" y="0"/>
                  </a:moveTo>
                  <a:lnTo>
                    <a:pt x="5387086" y="0"/>
                  </a:lnTo>
                  <a:lnTo>
                    <a:pt x="5387086" y="1780794"/>
                  </a:lnTo>
                  <a:lnTo>
                    <a:pt x="0" y="1780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90877" y="8557365"/>
            <a:ext cx="5434641" cy="1401870"/>
            <a:chOff x="0" y="0"/>
            <a:chExt cx="7246188" cy="18691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246239" cy="1869186"/>
            </a:xfrm>
            <a:custGeom>
              <a:avLst/>
              <a:gdLst/>
              <a:ahLst/>
              <a:cxnLst/>
              <a:rect l="l" t="t" r="r" b="b"/>
              <a:pathLst>
                <a:path w="7246239" h="1869186">
                  <a:moveTo>
                    <a:pt x="0" y="0"/>
                  </a:moveTo>
                  <a:lnTo>
                    <a:pt x="7246239" y="0"/>
                  </a:lnTo>
                  <a:lnTo>
                    <a:pt x="7246239" y="1869186"/>
                  </a:lnTo>
                  <a:lnTo>
                    <a:pt x="0" y="1869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730" y="3965962"/>
            <a:ext cx="3669630" cy="1508065"/>
            <a:chOff x="0" y="0"/>
            <a:chExt cx="4892840" cy="201075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92802" cy="2010791"/>
            </a:xfrm>
            <a:custGeom>
              <a:avLst/>
              <a:gdLst/>
              <a:ahLst/>
              <a:cxnLst/>
              <a:rect l="l" t="t" r="r" b="b"/>
              <a:pathLst>
                <a:path w="4892802" h="2010791">
                  <a:moveTo>
                    <a:pt x="0" y="0"/>
                  </a:moveTo>
                  <a:lnTo>
                    <a:pt x="4892802" y="0"/>
                  </a:lnTo>
                  <a:lnTo>
                    <a:pt x="4892802" y="2010791"/>
                  </a:lnTo>
                  <a:lnTo>
                    <a:pt x="0" y="2010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957067" y="8200530"/>
            <a:ext cx="2483653" cy="2483653"/>
            <a:chOff x="0" y="0"/>
            <a:chExt cx="3311538" cy="331153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311525" cy="3311525"/>
            </a:xfrm>
            <a:custGeom>
              <a:avLst/>
              <a:gdLst/>
              <a:ahLst/>
              <a:cxnLst/>
              <a:rect l="l" t="t" r="r" b="b"/>
              <a:pathLst>
                <a:path w="3311525" h="3311525">
                  <a:moveTo>
                    <a:pt x="0" y="0"/>
                  </a:moveTo>
                  <a:lnTo>
                    <a:pt x="3311525" y="0"/>
                  </a:lnTo>
                  <a:lnTo>
                    <a:pt x="3311525" y="3311525"/>
                  </a:lnTo>
                  <a:lnTo>
                    <a:pt x="0" y="3311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964504" y="7683713"/>
            <a:ext cx="4822317" cy="955072"/>
            <a:chOff x="0" y="0"/>
            <a:chExt cx="6429756" cy="127342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429756" cy="1273429"/>
            </a:xfrm>
            <a:custGeom>
              <a:avLst/>
              <a:gdLst/>
              <a:ahLst/>
              <a:cxnLst/>
              <a:rect l="l" t="t" r="r" b="b"/>
              <a:pathLst>
                <a:path w="6429756" h="1273429">
                  <a:moveTo>
                    <a:pt x="0" y="0"/>
                  </a:moveTo>
                  <a:lnTo>
                    <a:pt x="6429756" y="0"/>
                  </a:lnTo>
                  <a:lnTo>
                    <a:pt x="6429756" y="1273429"/>
                  </a:lnTo>
                  <a:lnTo>
                    <a:pt x="0" y="127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717643" y="2921794"/>
            <a:ext cx="2354008" cy="1798206"/>
            <a:chOff x="0" y="0"/>
            <a:chExt cx="3138678" cy="239760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138678" cy="2397633"/>
            </a:xfrm>
            <a:custGeom>
              <a:avLst/>
              <a:gdLst/>
              <a:ahLst/>
              <a:cxnLst/>
              <a:rect l="l" t="t" r="r" b="b"/>
              <a:pathLst>
                <a:path w="3138678" h="2397633">
                  <a:moveTo>
                    <a:pt x="0" y="0"/>
                  </a:moveTo>
                  <a:lnTo>
                    <a:pt x="3138678" y="0"/>
                  </a:lnTo>
                  <a:lnTo>
                    <a:pt x="3138678" y="2397633"/>
                  </a:lnTo>
                  <a:lnTo>
                    <a:pt x="0" y="2397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314663" y="1976933"/>
            <a:ext cx="2707786" cy="2548509"/>
            <a:chOff x="0" y="0"/>
            <a:chExt cx="3610381" cy="339801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610356" cy="3398012"/>
            </a:xfrm>
            <a:custGeom>
              <a:avLst/>
              <a:gdLst/>
              <a:ahLst/>
              <a:cxnLst/>
              <a:rect l="l" t="t" r="r" b="b"/>
              <a:pathLst>
                <a:path w="3610356" h="3398012">
                  <a:moveTo>
                    <a:pt x="0" y="0"/>
                  </a:moveTo>
                  <a:lnTo>
                    <a:pt x="3610356" y="0"/>
                  </a:lnTo>
                  <a:lnTo>
                    <a:pt x="3610356" y="3398012"/>
                  </a:lnTo>
                  <a:lnTo>
                    <a:pt x="0" y="3398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176788" y="5983776"/>
            <a:ext cx="3560550" cy="1978085"/>
            <a:chOff x="0" y="0"/>
            <a:chExt cx="4747400" cy="263744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747387" cy="2637409"/>
            </a:xfrm>
            <a:custGeom>
              <a:avLst/>
              <a:gdLst/>
              <a:ahLst/>
              <a:cxnLst/>
              <a:rect l="l" t="t" r="r" b="b"/>
              <a:pathLst>
                <a:path w="4747387" h="2637409">
                  <a:moveTo>
                    <a:pt x="0" y="0"/>
                  </a:moveTo>
                  <a:lnTo>
                    <a:pt x="4747387" y="0"/>
                  </a:lnTo>
                  <a:lnTo>
                    <a:pt x="4747387" y="2637409"/>
                  </a:lnTo>
                  <a:lnTo>
                    <a:pt x="0" y="2637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17643" y="-367227"/>
            <a:ext cx="3403292" cy="3403292"/>
            <a:chOff x="0" y="0"/>
            <a:chExt cx="4537723" cy="453772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537710" cy="4537710"/>
            </a:xfrm>
            <a:custGeom>
              <a:avLst/>
              <a:gdLst/>
              <a:ahLst/>
              <a:cxnLst/>
              <a:rect l="l" t="t" r="r" b="b"/>
              <a:pathLst>
                <a:path w="4537710" h="4537710">
                  <a:moveTo>
                    <a:pt x="0" y="0"/>
                  </a:moveTo>
                  <a:lnTo>
                    <a:pt x="4537710" y="0"/>
                  </a:lnTo>
                  <a:lnTo>
                    <a:pt x="4537710" y="4537710"/>
                  </a:lnTo>
                  <a:lnTo>
                    <a:pt x="0" y="453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176788" y="3484674"/>
            <a:ext cx="4054192" cy="4000376"/>
            <a:chOff x="0" y="0"/>
            <a:chExt cx="5405590" cy="533383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405628" cy="5333873"/>
            </a:xfrm>
            <a:custGeom>
              <a:avLst/>
              <a:gdLst/>
              <a:ahLst/>
              <a:cxnLst/>
              <a:rect l="l" t="t" r="r" b="b"/>
              <a:pathLst>
                <a:path w="5405628" h="5333873">
                  <a:moveTo>
                    <a:pt x="0" y="0"/>
                  </a:moveTo>
                  <a:lnTo>
                    <a:pt x="5405628" y="0"/>
                  </a:lnTo>
                  <a:lnTo>
                    <a:pt x="5405628" y="5333873"/>
                  </a:lnTo>
                  <a:lnTo>
                    <a:pt x="0" y="5333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148379" y="3525717"/>
            <a:ext cx="1955454" cy="1999450"/>
            <a:chOff x="0" y="0"/>
            <a:chExt cx="2607272" cy="266593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607310" cy="2665984"/>
            </a:xfrm>
            <a:custGeom>
              <a:avLst/>
              <a:gdLst/>
              <a:ahLst/>
              <a:cxnLst/>
              <a:rect l="l" t="t" r="r" b="b"/>
              <a:pathLst>
                <a:path w="2607310" h="2665984">
                  <a:moveTo>
                    <a:pt x="0" y="0"/>
                  </a:moveTo>
                  <a:lnTo>
                    <a:pt x="2607310" y="0"/>
                  </a:lnTo>
                  <a:lnTo>
                    <a:pt x="2607310" y="2665984"/>
                  </a:lnTo>
                  <a:lnTo>
                    <a:pt x="0" y="2665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t="-122" r="1" b="-1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944263" y="7033984"/>
            <a:ext cx="4064784" cy="1280408"/>
            <a:chOff x="0" y="0"/>
            <a:chExt cx="5419712" cy="170721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419725" cy="1707261"/>
            </a:xfrm>
            <a:custGeom>
              <a:avLst/>
              <a:gdLst/>
              <a:ahLst/>
              <a:cxnLst/>
              <a:rect l="l" t="t" r="r" b="b"/>
              <a:pathLst>
                <a:path w="5419725" h="1707261">
                  <a:moveTo>
                    <a:pt x="0" y="0"/>
                  </a:moveTo>
                  <a:lnTo>
                    <a:pt x="5419725" y="0"/>
                  </a:lnTo>
                  <a:lnTo>
                    <a:pt x="5419725" y="1707261"/>
                  </a:lnTo>
                  <a:lnTo>
                    <a:pt x="0" y="1707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275283" y="4819078"/>
            <a:ext cx="5592756" cy="848258"/>
            <a:chOff x="0" y="0"/>
            <a:chExt cx="7457008" cy="113101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7457059" cy="1131062"/>
            </a:xfrm>
            <a:custGeom>
              <a:avLst/>
              <a:gdLst/>
              <a:ahLst/>
              <a:cxnLst/>
              <a:rect l="l" t="t" r="r" b="b"/>
              <a:pathLst>
                <a:path w="7457059" h="1131062">
                  <a:moveTo>
                    <a:pt x="0" y="0"/>
                  </a:moveTo>
                  <a:lnTo>
                    <a:pt x="7457059" y="0"/>
                  </a:lnTo>
                  <a:lnTo>
                    <a:pt x="7457059" y="1131062"/>
                  </a:lnTo>
                  <a:lnTo>
                    <a:pt x="0" y="1131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t="-318" b="-3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312863" y="2865815"/>
            <a:ext cx="5110343" cy="1319794"/>
            <a:chOff x="0" y="0"/>
            <a:chExt cx="6813791" cy="175972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813804" cy="1759712"/>
            </a:xfrm>
            <a:custGeom>
              <a:avLst/>
              <a:gdLst/>
              <a:ahLst/>
              <a:cxnLst/>
              <a:rect l="l" t="t" r="r" b="b"/>
              <a:pathLst>
                <a:path w="6813804" h="1759712">
                  <a:moveTo>
                    <a:pt x="0" y="0"/>
                  </a:moveTo>
                  <a:lnTo>
                    <a:pt x="6813804" y="0"/>
                  </a:lnTo>
                  <a:lnTo>
                    <a:pt x="6813804" y="1759712"/>
                  </a:lnTo>
                  <a:lnTo>
                    <a:pt x="0" y="1759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214312" y="716994"/>
            <a:ext cx="6952164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Community Programming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76314" y="4600803"/>
            <a:ext cx="9737102" cy="5686197"/>
          </a:xfrm>
          <a:custGeom>
            <a:avLst/>
            <a:gdLst/>
            <a:ahLst/>
            <a:cxnLst/>
            <a:rect l="l" t="t" r="r" b="b"/>
            <a:pathLst>
              <a:path w="9737102" h="5686197">
                <a:moveTo>
                  <a:pt x="0" y="0"/>
                </a:moveTo>
                <a:lnTo>
                  <a:pt x="9737102" y="0"/>
                </a:lnTo>
                <a:lnTo>
                  <a:pt x="9737102" y="5686197"/>
                </a:lnTo>
                <a:lnTo>
                  <a:pt x="0" y="56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215580" y="4885068"/>
            <a:ext cx="7921981" cy="5226158"/>
            <a:chOff x="0" y="0"/>
            <a:chExt cx="10562641" cy="69682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562590" cy="6966845"/>
            </a:xfrm>
            <a:custGeom>
              <a:avLst/>
              <a:gdLst/>
              <a:ahLst/>
              <a:cxnLst/>
              <a:rect l="l" t="t" r="r" b="b"/>
              <a:pathLst>
                <a:path w="10562590" h="6966845">
                  <a:moveTo>
                    <a:pt x="0" y="6391275"/>
                  </a:moveTo>
                  <a:lnTo>
                    <a:pt x="0" y="576961"/>
                  </a:lnTo>
                  <a:cubicBezTo>
                    <a:pt x="0" y="257810"/>
                    <a:pt x="219837" y="0"/>
                    <a:pt x="491998" y="0"/>
                  </a:cubicBezTo>
                  <a:lnTo>
                    <a:pt x="10070592" y="0"/>
                  </a:lnTo>
                  <a:cubicBezTo>
                    <a:pt x="10342753" y="0"/>
                    <a:pt x="10562590" y="257810"/>
                    <a:pt x="10562590" y="576961"/>
                  </a:cubicBezTo>
                  <a:lnTo>
                    <a:pt x="10562590" y="6389878"/>
                  </a:lnTo>
                  <a:cubicBezTo>
                    <a:pt x="10562590" y="6709029"/>
                    <a:pt x="10342753" y="6966839"/>
                    <a:pt x="10070592" y="6966839"/>
                  </a:cubicBezTo>
                  <a:lnTo>
                    <a:pt x="491998" y="6966839"/>
                  </a:lnTo>
                  <a:cubicBezTo>
                    <a:pt x="221107" y="6968236"/>
                    <a:pt x="0" y="6710426"/>
                    <a:pt x="0" y="6391275"/>
                  </a:cubicBezTo>
                  <a:close/>
                </a:path>
              </a:pathLst>
            </a:custGeom>
            <a:blipFill>
              <a:blip r:embed="rId4"/>
              <a:stretch>
                <a:fillRect t="-6856" b="-687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-1476642" y="-616287"/>
            <a:ext cx="5685911" cy="4470540"/>
          </a:xfrm>
          <a:custGeom>
            <a:avLst/>
            <a:gdLst/>
            <a:ahLst/>
            <a:cxnLst/>
            <a:rect l="l" t="t" r="r" b="b"/>
            <a:pathLst>
              <a:path w="5685911" h="4470540">
                <a:moveTo>
                  <a:pt x="5685911" y="0"/>
                </a:moveTo>
                <a:lnTo>
                  <a:pt x="0" y="0"/>
                </a:lnTo>
                <a:lnTo>
                  <a:pt x="0" y="4470540"/>
                </a:lnTo>
                <a:lnTo>
                  <a:pt x="5685911" y="4470540"/>
                </a:lnTo>
                <a:lnTo>
                  <a:pt x="568591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4" b="-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19812" y="1628832"/>
            <a:ext cx="5340972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8"/>
              </a:lnSpc>
            </a:pPr>
            <a:r>
              <a:rPr lang="en-US" sz="6998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Some Highlights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14118" y="399412"/>
            <a:ext cx="10560653" cy="9202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8598" lvl="2" indent="-396199" algn="l">
              <a:lnSpc>
                <a:spcPts val="7278"/>
              </a:lnSpc>
              <a:buFont typeface="Arial"/>
              <a:buChar char="⚬"/>
            </a:pPr>
            <a:r>
              <a:rPr lang="en-US" sz="51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 2024-25 school year, 78% of students in Avon YAP were in good standings with grades</a:t>
            </a:r>
          </a:p>
          <a:p>
            <a:pPr marL="1188491" lvl="2" indent="-396164" algn="l">
              <a:lnSpc>
                <a:spcPts val="7278"/>
              </a:lnSpc>
              <a:buFont typeface="Arial"/>
              <a:buChar char="⚬"/>
            </a:pPr>
            <a:r>
              <a:rPr lang="en-US" sz="51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 student in Avon YAP showed 12% growth since getting a mentor!</a:t>
            </a:r>
          </a:p>
          <a:p>
            <a:pPr marL="1188598" lvl="2" indent="-396199" algn="l">
              <a:lnSpc>
                <a:spcPts val="7278"/>
              </a:lnSpc>
              <a:buFont typeface="Arial"/>
              <a:buChar char="⚬"/>
            </a:pPr>
            <a:r>
              <a:rPr lang="en-US" sz="51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 2025, started working with Project Attend referrals</a:t>
            </a:r>
          </a:p>
          <a:p>
            <a:pPr marL="1188598" lvl="2" indent="-396199" algn="l">
              <a:lnSpc>
                <a:spcPts val="7278"/>
              </a:lnSpc>
              <a:buFont typeface="Arial"/>
              <a:buChar char="⚬"/>
            </a:pPr>
            <a:r>
              <a:rPr lang="en-US" sz="51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since Plainfield YAP, there has been a 30% decrease with Plainfield students referred to probation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Peace Sans</vt:lpstr>
      <vt:lpstr>Shadows Into Light Two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HCYAP presentation for Danville.pptx</dc:title>
  <dc:creator>Staci Hovermale</dc:creator>
  <cp:lastModifiedBy>Staci Hovermale</cp:lastModifiedBy>
  <cp:revision>1</cp:revision>
  <dcterms:created xsi:type="dcterms:W3CDTF">2006-08-16T00:00:00Z</dcterms:created>
  <dcterms:modified xsi:type="dcterms:W3CDTF">2026-01-13T19:38:10Z</dcterms:modified>
  <dc:identifier>DAG-QHlhw3E</dc:identifier>
</cp:coreProperties>
</file>